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90" r:id="rId3"/>
    <p:sldId id="297" r:id="rId4"/>
    <p:sldId id="315" r:id="rId5"/>
    <p:sldId id="325" r:id="rId6"/>
    <p:sldId id="302" r:id="rId7"/>
    <p:sldId id="293" r:id="rId8"/>
    <p:sldId id="285" r:id="rId9"/>
    <p:sldId id="308" r:id="rId10"/>
    <p:sldId id="268" r:id="rId11"/>
    <p:sldId id="270" r:id="rId12"/>
    <p:sldId id="327" r:id="rId13"/>
    <p:sldId id="326" r:id="rId14"/>
    <p:sldId id="309" r:id="rId15"/>
    <p:sldId id="28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el Blaze" initials="AB" lastIdx="1" clrIdx="0">
    <p:extLst>
      <p:ext uri="{19B8F6BF-5375-455C-9EA6-DF929625EA0E}">
        <p15:presenceInfo xmlns:p15="http://schemas.microsoft.com/office/powerpoint/2012/main" userId="c209669c0240b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>
        <p:scale>
          <a:sx n="74" d="100"/>
          <a:sy n="74" d="100"/>
        </p:scale>
        <p:origin x="114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990377418232594E-2"/>
          <c:y val="0.19243337103167807"/>
          <c:w val="0.49067514752868324"/>
          <c:h val="0.616772107794418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B0-4282-931B-251CADB7E9E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B0-4282-931B-251CADB7E9E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B0-4282-931B-251CADB7E9E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B0-4282-931B-251CADB7E9E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B0-4282-931B-251CADB7E9E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6B0-4282-931B-251CADB7E9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Marketing</c:v>
                </c:pt>
                <c:pt idx="1">
                  <c:v>Infrastructure</c:v>
                </c:pt>
                <c:pt idx="2">
                  <c:v>Payroll</c:v>
                </c:pt>
                <c:pt idx="3">
                  <c:v>Maintenance</c:v>
                </c:pt>
                <c:pt idx="4">
                  <c:v>R&amp;D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23.59</c:v>
                </c:pt>
                <c:pt idx="1">
                  <c:v>17.95</c:v>
                </c:pt>
                <c:pt idx="2">
                  <c:v>32.14</c:v>
                </c:pt>
                <c:pt idx="3">
                  <c:v>8.7899999999999991</c:v>
                </c:pt>
                <c:pt idx="4">
                  <c:v>10.39</c:v>
                </c:pt>
                <c:pt idx="5">
                  <c:v>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B0-4282-931B-251CADB7E9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966733567905728"/>
          <c:y val="0.24614528713572548"/>
          <c:w val="0.34313955724490985"/>
          <c:h val="0.48960599517918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591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48597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51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52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3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4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5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6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57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58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5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60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6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65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44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5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6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7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50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51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5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57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33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34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5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6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7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8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9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40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4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42" name="TextBox 15"/>
          <p:cNvSpPr txBox="1"/>
          <p:nvPr/>
        </p:nvSpPr>
        <p:spPr bwMode="gray">
          <a:xfrm>
            <a:off x="881566" y="607336"/>
            <a:ext cx="801912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048743" name="TextBox 12"/>
          <p:cNvSpPr txBox="1"/>
          <p:nvPr/>
        </p:nvSpPr>
        <p:spPr bwMode="gray">
          <a:xfrm>
            <a:off x="9884458" y="2613787"/>
            <a:ext cx="652763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5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4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29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30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1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2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3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4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5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36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3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42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4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7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8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8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8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4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28" name="Straight Connector 42"/>
          <p:cNvCxnSpPr>
            <a:cxnSpLocks/>
          </p:cNvCxnSpPr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43"/>
          <p:cNvCxnSpPr>
            <a:cxnSpLocks/>
          </p:cNvCxnSpPr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8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802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8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8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17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18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9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20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21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22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23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24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25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2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27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31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89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9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2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3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4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5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6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97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9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03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8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69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7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6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15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83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84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85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86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87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88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89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9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91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9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94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95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7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798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59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6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2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3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4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5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66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67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6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48674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57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58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85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48589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KHkJiCsI6VCSEUFD_r5bskSI8aEuxMMj/view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hujefa-vohra-3b339617a/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hyperlink" Target="https://www.linkedin.com/in/uttam-prasad-b9b56710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10" Type="http://schemas.openxmlformats.org/officeDocument/2006/relationships/hyperlink" Target="https://www.linkedin.com/in/kunaljoshi98/" TargetMode="External"/><Relationship Id="rId4" Type="http://schemas.openxmlformats.org/officeDocument/2006/relationships/hyperlink" Target="https://www.linkedin.com/in/hakimvohrahv7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linkedin.com/in/rukaiya-hetson-0873b1146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efriendsapp@gmail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4440985" y="2999700"/>
            <a:ext cx="3310028" cy="1056763"/>
          </a:xfrm>
        </p:spPr>
        <p:txBody>
          <a:bodyPr/>
          <a:lstStyle/>
          <a:p>
            <a:pPr algn="ctr"/>
            <a:r>
              <a:rPr lang="en-US" dirty="0">
                <a:latin typeface="Alegreya" panose="00000500000000000000" pitchFamily="2" charset="0"/>
              </a:rPr>
              <a:t>BeFriends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49979" y="5999122"/>
            <a:ext cx="369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HAZHTeq</a:t>
            </a:r>
            <a:r>
              <a:rPr lang="en-US" sz="2000" dirty="0">
                <a:solidFill>
                  <a:schemeClr val="bg1"/>
                </a:solidFill>
              </a:rPr>
              <a:t> Innovations </a:t>
            </a:r>
            <a:r>
              <a:rPr lang="en-US" sz="2000" dirty="0" err="1">
                <a:solidFill>
                  <a:schemeClr val="bg1"/>
                </a:solidFill>
              </a:rPr>
              <a:t>Pvt</a:t>
            </a:r>
            <a:r>
              <a:rPr lang="en-US" sz="2000" dirty="0">
                <a:solidFill>
                  <a:schemeClr val="bg1"/>
                </a:solidFill>
              </a:rPr>
              <a:t> Ltd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52819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97" y="1332256"/>
            <a:ext cx="1476375" cy="323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9565" y="4039690"/>
            <a:ext cx="769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India’s FIRST </a:t>
            </a:r>
            <a:r>
              <a:rPr lang="en-US" sz="2000" b="1" dirty="0">
                <a:solidFill>
                  <a:schemeClr val="bg1"/>
                </a:solidFill>
              </a:rPr>
              <a:t>Community powered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chemeClr val="bg1"/>
                </a:solidFill>
              </a:rPr>
              <a:t>AI backed</a:t>
            </a:r>
            <a:r>
              <a:rPr lang="en-US" sz="2000" dirty="0">
                <a:solidFill>
                  <a:schemeClr val="bg1"/>
                </a:solidFill>
              </a:rPr>
              <a:t> Mental Health Support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07097" y="1491006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DIPP74781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itle 10488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75333" y="4723523"/>
            <a:ext cx="1353118" cy="63057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500+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16331" y="4723523"/>
            <a:ext cx="1353118" cy="63057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57327" y="4723523"/>
            <a:ext cx="1353120" cy="63057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25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860" y="4723523"/>
            <a:ext cx="1496559" cy="63057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21863" y="5372924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Downloads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4053" y="5372924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7861" y="5354096"/>
            <a:ext cx="136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Daily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8549" y="5372923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Listeners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75333" y="3250709"/>
            <a:ext cx="1353118" cy="64940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300+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21863" y="3900110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Analysis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16331" y="3250709"/>
            <a:ext cx="1353118" cy="64940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70K+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62861" y="3900110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INR Revenue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57329" y="3250709"/>
            <a:ext cx="1353118" cy="64940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75+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10094" y="3868978"/>
            <a:ext cx="126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Counseling sessions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63249" y="3256545"/>
            <a:ext cx="1353118" cy="64940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85855" y="3900109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Counselors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8860" y="3250709"/>
            <a:ext cx="1496559" cy="64940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5000+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860" y="3910689"/>
            <a:ext cx="1496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Website Visitors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63249" y="4723523"/>
            <a:ext cx="1353118" cy="63057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54237" y="5410578"/>
            <a:ext cx="126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Subscriptions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55345" y="2173961"/>
            <a:ext cx="5306663" cy="4535931"/>
          </a:xfrm>
          <a:prstGeom prst="roundRect">
            <a:avLst>
              <a:gd name="adj" fmla="val 871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815" name="Title 10488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1048816" name="Content Placeholder 1048815"/>
          <p:cNvSpPr>
            <a:spLocks noGrp="1"/>
          </p:cNvSpPr>
          <p:nvPr>
            <p:ph idx="1"/>
          </p:nvPr>
        </p:nvSpPr>
        <p:spPr>
          <a:xfrm>
            <a:off x="1154954" y="2178497"/>
            <a:ext cx="5499846" cy="4376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Funding Ask: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 Cr INR</a:t>
            </a:r>
          </a:p>
          <a:p>
            <a:r>
              <a:rPr lang="en-US" sz="1500" dirty="0"/>
              <a:t>Bootstrapped Amount : 3,00,000* INR</a:t>
            </a:r>
          </a:p>
          <a:p>
            <a:endParaRPr lang="en-US" dirty="0"/>
          </a:p>
          <a:p>
            <a:r>
              <a:rPr lang="en-US" sz="2000" dirty="0"/>
              <a:t>Exit Strategy</a:t>
            </a:r>
          </a:p>
          <a:p>
            <a:pPr lvl="1"/>
            <a:r>
              <a:rPr lang="en-US" dirty="0"/>
              <a:t>Our aim is to build a </a:t>
            </a:r>
            <a:r>
              <a:rPr lang="en-US" b="1" dirty="0"/>
              <a:t>sustainable</a:t>
            </a:r>
            <a:r>
              <a:rPr lang="en-US" dirty="0"/>
              <a:t>, and </a:t>
            </a:r>
            <a:r>
              <a:rPr lang="en-US" b="1" dirty="0"/>
              <a:t>stable</a:t>
            </a:r>
            <a:r>
              <a:rPr lang="en-US" dirty="0"/>
              <a:t> business with a steady revenue stream, with this we aim to buy out the stake of our early investors to keep the business running, in the time span of </a:t>
            </a:r>
            <a:r>
              <a:rPr lang="en-US" b="1" dirty="0"/>
              <a:t>5-7</a:t>
            </a:r>
            <a:r>
              <a:rPr lang="en-US" dirty="0"/>
              <a:t> years with aim of 3-5x Returns</a:t>
            </a:r>
          </a:p>
          <a:p>
            <a:pPr lvl="1"/>
            <a:r>
              <a:rPr lang="en-US" dirty="0"/>
              <a:t>We will surely keep an eye for </a:t>
            </a:r>
            <a:r>
              <a:rPr lang="en-US" b="1" dirty="0"/>
              <a:t>Merger and Acquisitions</a:t>
            </a:r>
            <a:r>
              <a:rPr lang="en-US" dirty="0"/>
              <a:t> after we have met our designed milestones, to cash out and pay our early investors.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98549839"/>
              </p:ext>
            </p:extLst>
          </p:nvPr>
        </p:nvGraphicFramePr>
        <p:xfrm>
          <a:off x="6362163" y="2333043"/>
          <a:ext cx="5501642" cy="43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77150" y="2194543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Justification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07147A3D-EFD3-4DA6-9A7A-FD780533D3FA}"/>
              </a:ext>
            </a:extLst>
          </p:cNvPr>
          <p:cNvSpPr/>
          <p:nvPr/>
        </p:nvSpPr>
        <p:spPr>
          <a:xfrm>
            <a:off x="6486195" y="2771039"/>
            <a:ext cx="45719" cy="3634990"/>
          </a:xfrm>
          <a:prstGeom prst="roundRect">
            <a:avLst>
              <a:gd name="adj" fmla="val 642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9A095-F8F4-4B91-9822-023665A15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72EDA4-7924-4370-8CC7-392991CE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Unit Economics</a:t>
            </a: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AB24501B-185E-4CBE-B868-5F9423A5E96C}"/>
              </a:ext>
            </a:extLst>
          </p:cNvPr>
          <p:cNvSpPr/>
          <p:nvPr/>
        </p:nvSpPr>
        <p:spPr>
          <a:xfrm>
            <a:off x="650453" y="2180333"/>
            <a:ext cx="1482957" cy="63622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B2C</a:t>
            </a:r>
            <a:endParaRPr lang="en-US" dirty="0"/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CA363AE8-EE8A-4130-ACCF-38373134B5DB}"/>
              </a:ext>
            </a:extLst>
          </p:cNvPr>
          <p:cNvSpPr/>
          <p:nvPr/>
        </p:nvSpPr>
        <p:spPr>
          <a:xfrm>
            <a:off x="6833684" y="2191768"/>
            <a:ext cx="1482957" cy="63622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B2B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368A7-1AC7-4F4C-A1DF-861F84C28EC8}"/>
              </a:ext>
            </a:extLst>
          </p:cNvPr>
          <p:cNvSpPr txBox="1"/>
          <p:nvPr/>
        </p:nvSpPr>
        <p:spPr>
          <a:xfrm>
            <a:off x="650453" y="3212292"/>
            <a:ext cx="235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Ad Revenue/Day/User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B26CD-CF0E-43EC-8105-B2332777D190}"/>
              </a:ext>
            </a:extLst>
          </p:cNvPr>
          <p:cNvSpPr txBox="1"/>
          <p:nvPr/>
        </p:nvSpPr>
        <p:spPr>
          <a:xfrm>
            <a:off x="2261513" y="3171958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15*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F86BF-B6C6-4A8D-98A0-ABE91C4A4E00}"/>
              </a:ext>
            </a:extLst>
          </p:cNvPr>
          <p:cNvSpPr txBox="1"/>
          <p:nvPr/>
        </p:nvSpPr>
        <p:spPr>
          <a:xfrm>
            <a:off x="650453" y="3920981"/>
            <a:ext cx="218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Monthly Subscription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D0B8B-7189-4BBC-A887-308D7FAB5F61}"/>
              </a:ext>
            </a:extLst>
          </p:cNvPr>
          <p:cNvSpPr txBox="1"/>
          <p:nvPr/>
        </p:nvSpPr>
        <p:spPr>
          <a:xfrm>
            <a:off x="2261512" y="3866209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449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6BBAB3-2A1B-4F03-A756-3B6C02958CF0}"/>
              </a:ext>
            </a:extLst>
          </p:cNvPr>
          <p:cNvSpPr txBox="1"/>
          <p:nvPr/>
        </p:nvSpPr>
        <p:spPr>
          <a:xfrm>
            <a:off x="637697" y="4588534"/>
            <a:ext cx="201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Commission on Counseling Sessions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EA570A-86F4-498E-A597-D4900DAA71DE}"/>
              </a:ext>
            </a:extLst>
          </p:cNvPr>
          <p:cNvSpPr txBox="1"/>
          <p:nvPr/>
        </p:nvSpPr>
        <p:spPr>
          <a:xfrm>
            <a:off x="2257809" y="4560528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150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5A2A9-EFC5-4870-A633-2D5194A1B831}"/>
              </a:ext>
            </a:extLst>
          </p:cNvPr>
          <p:cNvSpPr txBox="1"/>
          <p:nvPr/>
        </p:nvSpPr>
        <p:spPr>
          <a:xfrm>
            <a:off x="4196147" y="4868304"/>
            <a:ext cx="201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FE408E-408F-486D-B73C-0D4A50686DB7}"/>
              </a:ext>
            </a:extLst>
          </p:cNvPr>
          <p:cNvSpPr txBox="1"/>
          <p:nvPr/>
        </p:nvSpPr>
        <p:spPr>
          <a:xfrm>
            <a:off x="637697" y="5522525"/>
            <a:ext cx="201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Sales from Store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BF098-DDE1-4578-B749-868A5072FFAE}"/>
              </a:ext>
            </a:extLst>
          </p:cNvPr>
          <p:cNvSpPr txBox="1"/>
          <p:nvPr/>
        </p:nvSpPr>
        <p:spPr>
          <a:xfrm>
            <a:off x="2254106" y="5237210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4A4C0-B1C1-431B-B634-F18B3E9A410C}"/>
              </a:ext>
            </a:extLst>
          </p:cNvPr>
          <p:cNvSpPr txBox="1"/>
          <p:nvPr/>
        </p:nvSpPr>
        <p:spPr>
          <a:xfrm>
            <a:off x="4192445" y="5544986"/>
            <a:ext cx="201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20% Margin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A9743F-6C07-403D-923A-B7D3D483046B}"/>
              </a:ext>
            </a:extLst>
          </p:cNvPr>
          <p:cNvSpPr txBox="1"/>
          <p:nvPr/>
        </p:nvSpPr>
        <p:spPr>
          <a:xfrm>
            <a:off x="6795613" y="3188650"/>
            <a:ext cx="235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Group Therapies &amp;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14044A-54CA-422F-9BC3-0F91886CAB24}"/>
              </a:ext>
            </a:extLst>
          </p:cNvPr>
          <p:cNvSpPr txBox="1"/>
          <p:nvPr/>
        </p:nvSpPr>
        <p:spPr>
          <a:xfrm>
            <a:off x="8306457" y="3005272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200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F04E5C-02CC-4AAB-BB41-6A47ACBD45DB}"/>
              </a:ext>
            </a:extLst>
          </p:cNvPr>
          <p:cNvSpPr txBox="1"/>
          <p:nvPr/>
        </p:nvSpPr>
        <p:spPr>
          <a:xfrm>
            <a:off x="10244796" y="3284796"/>
            <a:ext cx="201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/participant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AA6A70-521B-4949-A422-DD863A0E4022}"/>
              </a:ext>
            </a:extLst>
          </p:cNvPr>
          <p:cNvSpPr txBox="1"/>
          <p:nvPr/>
        </p:nvSpPr>
        <p:spPr>
          <a:xfrm>
            <a:off x="6795613" y="4180921"/>
            <a:ext cx="235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Counseling Sessions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5A5211-B62A-4BE1-8022-75758625CFF3}"/>
              </a:ext>
            </a:extLst>
          </p:cNvPr>
          <p:cNvSpPr txBox="1"/>
          <p:nvPr/>
        </p:nvSpPr>
        <p:spPr>
          <a:xfrm>
            <a:off x="8306457" y="3950704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750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A5E2BE-CFBD-4D8B-936E-DB56353E388E}"/>
              </a:ext>
            </a:extLst>
          </p:cNvPr>
          <p:cNvSpPr txBox="1"/>
          <p:nvPr/>
        </p:nvSpPr>
        <p:spPr>
          <a:xfrm>
            <a:off x="6805797" y="5083132"/>
            <a:ext cx="235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Career Counseling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26F1A1-F29C-483E-B74F-B56E6CA6A36C}"/>
              </a:ext>
            </a:extLst>
          </p:cNvPr>
          <p:cNvSpPr txBox="1"/>
          <p:nvPr/>
        </p:nvSpPr>
        <p:spPr>
          <a:xfrm>
            <a:off x="8316641" y="4852915"/>
            <a:ext cx="294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₹</a:t>
            </a:r>
            <a:r>
              <a:rPr lang="en-US" sz="4000" dirty="0">
                <a:solidFill>
                  <a:srgbClr val="7030A0"/>
                </a:solidFill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266111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8241" y="451286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Revenue Projections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16FDBF-4F73-4B8E-B85D-2C4BA929C329}"/>
              </a:ext>
            </a:extLst>
          </p:cNvPr>
          <p:cNvGraphicFramePr>
            <a:graphicFrameLocks noGrp="1"/>
          </p:cNvGraphicFramePr>
          <p:nvPr/>
        </p:nvGraphicFramePr>
        <p:xfrm>
          <a:off x="188843" y="1282147"/>
          <a:ext cx="11857382" cy="552040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67948">
                  <a:extLst>
                    <a:ext uri="{9D8B030D-6E8A-4147-A177-3AD203B41FA5}">
                      <a16:colId xmlns:a16="http://schemas.microsoft.com/office/drawing/2014/main" val="1771032687"/>
                    </a:ext>
                  </a:extLst>
                </a:gridCol>
                <a:gridCol w="297297">
                  <a:extLst>
                    <a:ext uri="{9D8B030D-6E8A-4147-A177-3AD203B41FA5}">
                      <a16:colId xmlns:a16="http://schemas.microsoft.com/office/drawing/2014/main" val="3022766793"/>
                    </a:ext>
                  </a:extLst>
                </a:gridCol>
                <a:gridCol w="1861795">
                  <a:extLst>
                    <a:ext uri="{9D8B030D-6E8A-4147-A177-3AD203B41FA5}">
                      <a16:colId xmlns:a16="http://schemas.microsoft.com/office/drawing/2014/main" val="3396289607"/>
                    </a:ext>
                  </a:extLst>
                </a:gridCol>
                <a:gridCol w="2005404">
                  <a:extLst>
                    <a:ext uri="{9D8B030D-6E8A-4147-A177-3AD203B41FA5}">
                      <a16:colId xmlns:a16="http://schemas.microsoft.com/office/drawing/2014/main" val="3411313270"/>
                    </a:ext>
                  </a:extLst>
                </a:gridCol>
                <a:gridCol w="1870241">
                  <a:extLst>
                    <a:ext uri="{9D8B030D-6E8A-4147-A177-3AD203B41FA5}">
                      <a16:colId xmlns:a16="http://schemas.microsoft.com/office/drawing/2014/main" val="2182525013"/>
                    </a:ext>
                  </a:extLst>
                </a:gridCol>
                <a:gridCol w="1749278">
                  <a:extLst>
                    <a:ext uri="{9D8B030D-6E8A-4147-A177-3AD203B41FA5}">
                      <a16:colId xmlns:a16="http://schemas.microsoft.com/office/drawing/2014/main" val="3797039090"/>
                    </a:ext>
                  </a:extLst>
                </a:gridCol>
                <a:gridCol w="2105419">
                  <a:extLst>
                    <a:ext uri="{9D8B030D-6E8A-4147-A177-3AD203B41FA5}">
                      <a16:colId xmlns:a16="http://schemas.microsoft.com/office/drawing/2014/main" val="4247277861"/>
                    </a:ext>
                  </a:extLst>
                </a:gridCol>
              </a:tblGrid>
              <a:tr h="760596">
                <a:tc>
                  <a:txBody>
                    <a:bodyPr/>
                    <a:lstStyle/>
                    <a:p>
                      <a:r>
                        <a:rPr lang="en-US" dirty="0"/>
                        <a:t>Revenue Streams</a:t>
                      </a:r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6</a:t>
                      </a:r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8</a:t>
                      </a:r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10</a:t>
                      </a:r>
                      <a:endParaRPr lang="en-IN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69503"/>
                  </a:ext>
                </a:extLst>
              </a:tr>
              <a:tr h="461827">
                <a:tc>
                  <a:txBody>
                    <a:bodyPr/>
                    <a:lstStyle/>
                    <a:p>
                      <a:r>
                        <a:rPr lang="en-US" dirty="0"/>
                        <a:t>App Installs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9,00,000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20,00,000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771"/>
                  </a:ext>
                </a:extLst>
              </a:tr>
              <a:tr h="507148">
                <a:tc>
                  <a:txBody>
                    <a:bodyPr/>
                    <a:lstStyle/>
                    <a:p>
                      <a:r>
                        <a:rPr lang="en-US" dirty="0"/>
                        <a:t>DAU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85129"/>
                  </a:ext>
                </a:extLst>
              </a:tr>
              <a:tr h="507148">
                <a:tc>
                  <a:txBody>
                    <a:bodyPr/>
                    <a:lstStyle/>
                    <a:p>
                      <a:r>
                        <a:rPr lang="en-IN" dirty="0"/>
                        <a:t>Ad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80,46,000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1,60,92,000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3,21,84,000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6,43,68,000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12,87,36,000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18659"/>
                  </a:ext>
                </a:extLst>
              </a:tr>
              <a:tr h="507148">
                <a:tc>
                  <a:txBody>
                    <a:bodyPr/>
                    <a:lstStyle/>
                    <a:p>
                      <a:r>
                        <a:rPr lang="en-IN" dirty="0"/>
                        <a:t>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80,82,000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1,61,64,000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3,23,28,000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6,46,56,000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12,93,12,000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585914"/>
                  </a:ext>
                </a:extLst>
              </a:tr>
              <a:tr h="507148">
                <a:tc>
                  <a:txBody>
                    <a:bodyPr/>
                    <a:lstStyle/>
                    <a:p>
                      <a:r>
                        <a:rPr lang="en-IN" dirty="0"/>
                        <a:t>E-Store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11,38,000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22,76,000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45,52,000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91,04,000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1,82,08,000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07219"/>
                  </a:ext>
                </a:extLst>
              </a:tr>
              <a:tr h="637835">
                <a:tc>
                  <a:txBody>
                    <a:bodyPr/>
                    <a:lstStyle/>
                    <a:p>
                      <a:r>
                        <a:rPr lang="en-IN" dirty="0"/>
                        <a:t>Counselling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72,00,000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1,44,00,000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909"/>
                  </a:ext>
                </a:extLst>
              </a:tr>
              <a:tr h="507148">
                <a:tc>
                  <a:txBody>
                    <a:bodyPr/>
                    <a:lstStyle/>
                    <a:p>
                      <a:r>
                        <a:rPr lang="en-IN" b="1" dirty="0"/>
                        <a:t>B2B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26,50,000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53,00,000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1,06,00,000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2,12,00,000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4,24,00,000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38950"/>
                  </a:ext>
                </a:extLst>
              </a:tr>
              <a:tr h="5071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772327"/>
                  </a:ext>
                </a:extLst>
              </a:tr>
              <a:tr h="615014">
                <a:tc>
                  <a:txBody>
                    <a:bodyPr/>
                    <a:lstStyle/>
                    <a:p>
                      <a:r>
                        <a:rPr lang="en-US" dirty="0"/>
                        <a:t>Total Revenue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20,816,800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41,63,3600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83,26,7200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1,66,53,4400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3,33,06,8800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9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6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5009881" y="925570"/>
            <a:ext cx="7072657" cy="5889345"/>
          </a:xfrm>
          <a:prstGeom prst="roundRect">
            <a:avLst>
              <a:gd name="adj" fmla="val 255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79" y="454192"/>
            <a:ext cx="2793158" cy="471377"/>
          </a:xfrm>
        </p:spPr>
        <p:txBody>
          <a:bodyPr/>
          <a:lstStyle/>
          <a:p>
            <a:r>
              <a:rPr lang="en-US" dirty="0"/>
              <a:t>Mentors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7178" y="1464325"/>
            <a:ext cx="197051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20+ Years of Experience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Clinical Hypnotherapist, Alternate Medicine Practitioner, Graphologist, AromaTherapist, Energy Healer.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35745" y="2123300"/>
            <a:ext cx="16240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BA, Psychology, St Xavier’s College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MA, Counseling Psychology, MSU of Baroda.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Volunteer at </a:t>
            </a:r>
            <a:r>
              <a:rPr lang="en-US" sz="1100" dirty="0" err="1"/>
              <a:t>MoodCafe</a:t>
            </a:r>
            <a:r>
              <a:rPr lang="en-US" sz="11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85300" y="4236370"/>
            <a:ext cx="14660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BCA, Maharaja </a:t>
            </a:r>
            <a:r>
              <a:rPr lang="en-US" sz="1100" dirty="0" err="1"/>
              <a:t>Sayajirao</a:t>
            </a:r>
            <a:r>
              <a:rPr lang="en-US" sz="1100" dirty="0"/>
              <a:t>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Web Developer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991" y="5265229"/>
            <a:ext cx="177511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MSc Bio-Technology, </a:t>
            </a:r>
            <a:r>
              <a:rPr lang="en-US" sz="1100" dirty="0" err="1"/>
              <a:t>Aribas</a:t>
            </a:r>
            <a:r>
              <a:rPr lang="en-US" sz="1100" dirty="0"/>
              <a:t>, SP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Owner at All India Marketing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12" name="Oval 11">
            <a:hlinkClick r:id="rId4"/>
          </p:cNvPr>
          <p:cNvSpPr/>
          <p:nvPr/>
        </p:nvSpPr>
        <p:spPr>
          <a:xfrm>
            <a:off x="694176" y="1159311"/>
            <a:ext cx="1875411" cy="1875411"/>
          </a:xfrm>
          <a:prstGeom prst="ellipse">
            <a:avLst/>
          </a:prstGeom>
          <a:blipFill dpi="0" rotWithShape="1">
            <a:blip r:embed="rId5"/>
            <a:srcRect/>
            <a:stretch>
              <a:fillRect l="-90000" r="-75000" b="-55000"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hlinkClick r:id="rId4"/>
          </p:cNvPr>
          <p:cNvSpPr/>
          <p:nvPr/>
        </p:nvSpPr>
        <p:spPr>
          <a:xfrm>
            <a:off x="2735278" y="3805110"/>
            <a:ext cx="1875411" cy="187541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697178" y="1156548"/>
            <a:ext cx="16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Dr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Chintan</a:t>
            </a:r>
            <a:r>
              <a:rPr lang="en-US" sz="1400" b="1" dirty="0">
                <a:solidFill>
                  <a:schemeClr val="bg1"/>
                </a:solidFill>
              </a:rPr>
              <a:t> Desai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986" y="3926194"/>
            <a:ext cx="17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Dr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Vishwas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Raval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7177" y="2716895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legreya" panose="00000500000000000000" pitchFamily="2" charset="0"/>
              </a:rPr>
              <a:t>Psychological Guidance</a:t>
            </a:r>
            <a:endParaRPr lang="en-US" i="1" dirty="0">
              <a:solidFill>
                <a:schemeClr val="bg1"/>
              </a:solidFill>
              <a:latin typeface="Alegreya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987" y="4233971"/>
            <a:ext cx="1970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Asst Professor at The Maharaja Sayajirao University of Baroda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PhD Smart Computing, Computer Vision, IoT.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MTech, IIT Roorkee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4986" y="5326234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bg1"/>
                </a:solidFill>
                <a:latin typeface="Alegreya" panose="00000500000000000000" pitchFamily="2" charset="0"/>
              </a:rPr>
              <a:t>Technological Guidance</a:t>
            </a:r>
            <a:endParaRPr lang="en-US" i="1" dirty="0">
              <a:solidFill>
                <a:schemeClr val="bg1"/>
              </a:solidFill>
              <a:latin typeface="Alegreya" panose="00000500000000000000" pitchFamily="2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gray">
          <a:xfrm>
            <a:off x="8645240" y="454192"/>
            <a:ext cx="2793158" cy="471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Core Team</a:t>
            </a:r>
          </a:p>
        </p:txBody>
      </p:sp>
      <p:sp>
        <p:nvSpPr>
          <p:cNvPr id="26" name="Oval 25">
            <a:hlinkClick r:id="rId4"/>
          </p:cNvPr>
          <p:cNvSpPr/>
          <p:nvPr/>
        </p:nvSpPr>
        <p:spPr>
          <a:xfrm>
            <a:off x="5234907" y="960735"/>
            <a:ext cx="1595853" cy="1595853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>
            <a:hlinkClick r:id="rId8"/>
          </p:cNvPr>
          <p:cNvSpPr/>
          <p:nvPr/>
        </p:nvSpPr>
        <p:spPr>
          <a:xfrm>
            <a:off x="5263138" y="2959094"/>
            <a:ext cx="1595853" cy="1595853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>
            <a:hlinkClick r:id="rId10"/>
          </p:cNvPr>
          <p:cNvSpPr/>
          <p:nvPr/>
        </p:nvSpPr>
        <p:spPr>
          <a:xfrm>
            <a:off x="5274276" y="4957452"/>
            <a:ext cx="1595853" cy="1595853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hlinkClick r:id="rId12"/>
          </p:cNvPr>
          <p:cNvSpPr/>
          <p:nvPr/>
        </p:nvSpPr>
        <p:spPr>
          <a:xfrm>
            <a:off x="8939892" y="3939562"/>
            <a:ext cx="1595853" cy="1595853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>
            <a:hlinkClick r:id="rId14"/>
          </p:cNvPr>
          <p:cNvSpPr/>
          <p:nvPr/>
        </p:nvSpPr>
        <p:spPr>
          <a:xfrm>
            <a:off x="8939893" y="1856968"/>
            <a:ext cx="1595853" cy="1595853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/>
          <p:cNvSpPr txBox="1"/>
          <p:nvPr/>
        </p:nvSpPr>
        <p:spPr>
          <a:xfrm>
            <a:off x="6858991" y="1227612"/>
            <a:ext cx="1828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BCA, MCA, Maharaja </a:t>
            </a:r>
            <a:r>
              <a:rPr lang="en-US" sz="1100" dirty="0" err="1"/>
              <a:t>Sayajirao</a:t>
            </a:r>
            <a:r>
              <a:rPr lang="en-US" sz="1100" dirty="0"/>
              <a:t>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Android Developer @ </a:t>
            </a:r>
            <a:r>
              <a:rPr lang="en-US" sz="1100" dirty="0" err="1"/>
              <a:t>KickStart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AR/VR Developer @ </a:t>
            </a:r>
            <a:r>
              <a:rPr lang="en-US" sz="1100" dirty="0" err="1"/>
              <a:t>iTechnoSol</a:t>
            </a:r>
            <a:endParaRPr lang="en-US" sz="1100" dirty="0"/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70128" y="3204204"/>
            <a:ext cx="1831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BCA, </a:t>
            </a:r>
            <a:r>
              <a:rPr lang="en-US" sz="1100" dirty="0" err="1"/>
              <a:t>BabaSaheb</a:t>
            </a:r>
            <a:r>
              <a:rPr lang="en-US" sz="1100" dirty="0"/>
              <a:t> </a:t>
            </a:r>
            <a:r>
              <a:rPr lang="en-US" sz="1100" dirty="0" err="1"/>
              <a:t>Ambedkar</a:t>
            </a:r>
            <a:r>
              <a:rPr lang="en-US" sz="1100" dirty="0"/>
              <a:t>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Mobile Application Tester for Various firms.</a:t>
            </a:r>
          </a:p>
          <a:p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10538748" y="1815523"/>
            <a:ext cx="1671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</a:rPr>
              <a:t>Rukaiya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sz="1400" b="1" dirty="0" err="1">
                <a:solidFill>
                  <a:srgbClr val="7030A0"/>
                </a:solidFill>
              </a:rPr>
              <a:t>Hetson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991" y="2896427"/>
            <a:ext cx="2034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Hujefa Vohra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0128" y="4957452"/>
            <a:ext cx="2034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</a:rPr>
              <a:t>Kunal</a:t>
            </a:r>
            <a:r>
              <a:rPr lang="en-US" sz="1400" b="1" dirty="0">
                <a:solidFill>
                  <a:srgbClr val="7030A0"/>
                </a:solidFill>
              </a:rPr>
              <a:t> Joshi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35745" y="3926193"/>
            <a:ext cx="1546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7030A0"/>
                </a:solidFill>
              </a:rPr>
              <a:t>Uttam</a:t>
            </a:r>
            <a:r>
              <a:rPr lang="en-US" sz="1400" b="1" dirty="0">
                <a:solidFill>
                  <a:srgbClr val="7030A0"/>
                </a:solidFill>
              </a:rPr>
              <a:t> Prasad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0128" y="927160"/>
            <a:ext cx="2034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Hakimuddin Vohra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6944" y="2534570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7030A0"/>
                </a:solidFill>
                <a:latin typeface="Alegreya" panose="00000500000000000000" pitchFamily="2" charset="0"/>
              </a:rPr>
              <a:t>Founder</a:t>
            </a:r>
            <a:endParaRPr lang="en-US" i="1" dirty="0">
              <a:solidFill>
                <a:srgbClr val="7030A0"/>
              </a:solidFill>
              <a:latin typeface="Alegreya" panose="000005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5806" y="4583900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7030A0"/>
                </a:solidFill>
                <a:latin typeface="Alegreya" panose="00000500000000000000" pitchFamily="2" charset="0"/>
              </a:rPr>
              <a:t>CoFounder</a:t>
            </a:r>
            <a:endParaRPr lang="en-US" i="1" dirty="0">
              <a:solidFill>
                <a:srgbClr val="7030A0"/>
              </a:solidFill>
              <a:latin typeface="Alegreya" panose="000005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7575" y="6553305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7030A0"/>
                </a:solidFill>
                <a:latin typeface="Alegreya" panose="00000500000000000000" pitchFamily="2" charset="0"/>
              </a:rPr>
              <a:t>Marketing Head</a:t>
            </a:r>
            <a:endParaRPr lang="en-US" i="1" dirty="0">
              <a:solidFill>
                <a:srgbClr val="7030A0"/>
              </a:solidFill>
              <a:latin typeface="Alegreya" panose="000005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52560" y="3475031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7030A0"/>
                </a:solidFill>
                <a:latin typeface="Alegreya" panose="00000500000000000000" pitchFamily="2" charset="0"/>
              </a:rPr>
              <a:t>Lead Psychologist</a:t>
            </a:r>
            <a:endParaRPr lang="en-US" i="1" dirty="0">
              <a:solidFill>
                <a:srgbClr val="7030A0"/>
              </a:solidFill>
              <a:latin typeface="Alegreya" panose="000005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52560" y="5562110"/>
            <a:ext cx="197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>
                <a:solidFill>
                  <a:srgbClr val="7030A0"/>
                </a:solidFill>
                <a:latin typeface="Alegreya" panose="00000500000000000000" pitchFamily="2" charset="0"/>
              </a:rPr>
              <a:t>Technical Head</a:t>
            </a:r>
            <a:endParaRPr lang="en-US" i="1" dirty="0">
              <a:solidFill>
                <a:srgbClr val="7030A0"/>
              </a:solidFill>
              <a:latin typeface="Alegrey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4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Market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833352"/>
            <a:ext cx="8825659" cy="3416300"/>
          </a:xfrm>
        </p:spPr>
        <p:txBody>
          <a:bodyPr/>
          <a:lstStyle/>
          <a:p>
            <a:r>
              <a:rPr lang="en-US" dirty="0"/>
              <a:t>Awareness through Social Media platforms.</a:t>
            </a:r>
          </a:p>
          <a:p>
            <a:r>
              <a:rPr lang="en-US" dirty="0"/>
              <a:t>Roping 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Real Life Warriors</a:t>
            </a:r>
            <a:r>
              <a:rPr lang="en-US" dirty="0"/>
              <a:t> to come up and share their stories to the audience, being an ambassador for Mental Health</a:t>
            </a:r>
          </a:p>
          <a:p>
            <a:r>
              <a:rPr lang="en-US" dirty="0"/>
              <a:t>Videography on Mental Illness and its ignorance.</a:t>
            </a:r>
          </a:p>
          <a:p>
            <a:r>
              <a:rPr lang="en-US" dirty="0"/>
              <a:t>Arranging talks and seminars at different schools and universities.</a:t>
            </a:r>
          </a:p>
          <a:p>
            <a:r>
              <a:rPr lang="en-US" dirty="0"/>
              <a:t>Merchandising materials to retain and expand the community of listeners.</a:t>
            </a:r>
          </a:p>
          <a:p>
            <a:r>
              <a:rPr lang="en-US" dirty="0"/>
              <a:t>Roping in practicing psychologists to advertise and support.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4879" y="2833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2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ext Placeholder 1048817"/>
          <p:cNvSpPr>
            <a:spLocks noGrp="1"/>
          </p:cNvSpPr>
          <p:nvPr>
            <p:ph type="body" idx="1"/>
          </p:nvPr>
        </p:nvSpPr>
        <p:spPr>
          <a:xfrm>
            <a:off x="8572195" y="5024966"/>
            <a:ext cx="3619806" cy="122937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+91 84608 44958</a:t>
            </a:r>
          </a:p>
          <a:p>
            <a:r>
              <a:rPr lang="en-US" dirty="0">
                <a:hlinkClick r:id="rId2"/>
              </a:rPr>
              <a:t>befriendsapp@gmail.com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www.befriendsapp.in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8572194" y="6254345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HAZHTeq</a:t>
            </a:r>
            <a:r>
              <a:rPr lang="en-US" dirty="0"/>
              <a:t> Innovations </a:t>
            </a:r>
            <a:r>
              <a:rPr lang="en-US" dirty="0" err="1"/>
              <a:t>Pvt</a:t>
            </a:r>
            <a:r>
              <a:rPr lang="en-US" dirty="0"/>
              <a:t> Ltd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3568781" y="5451955"/>
            <a:ext cx="50544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EC5CFD-B3E7-464A-B421-431E0E471D67}"/>
              </a:ext>
            </a:extLst>
          </p:cNvPr>
          <p:cNvSpPr txBox="1">
            <a:spLocks/>
          </p:cNvSpPr>
          <p:nvPr/>
        </p:nvSpPr>
        <p:spPr>
          <a:xfrm>
            <a:off x="695739" y="804119"/>
            <a:ext cx="10433971" cy="460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</a:rPr>
              <a:t>DPIIT</a:t>
            </a:r>
            <a:r>
              <a:rPr lang="en-US" dirty="0">
                <a:solidFill>
                  <a:schemeClr val="bg1"/>
                </a:solidFill>
              </a:rPr>
              <a:t> Certified Startup.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Incubated at </a:t>
            </a:r>
            <a:r>
              <a:rPr lang="en-US" b="1" dirty="0">
                <a:solidFill>
                  <a:schemeClr val="bg1"/>
                </a:solidFill>
              </a:rPr>
              <a:t>Maharaja Sayajirao Innovation, Startup and Entrepreneurship Center (MSISEC)</a:t>
            </a:r>
            <a:r>
              <a:rPr lang="en-US" dirty="0">
                <a:solidFill>
                  <a:schemeClr val="bg1"/>
                </a:solidFill>
              </a:rPr>
              <a:t>, at The Maharaja Sayajirao University of Baroda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Featured in the Top 3 Innovative Startups under </a:t>
            </a:r>
            <a:r>
              <a:rPr lang="en-US" b="1" dirty="0" err="1">
                <a:solidFill>
                  <a:schemeClr val="bg1"/>
                </a:solidFill>
              </a:rPr>
              <a:t>Mirchi</a:t>
            </a:r>
            <a:r>
              <a:rPr lang="en-US" b="1" dirty="0">
                <a:solidFill>
                  <a:schemeClr val="bg1"/>
                </a:solidFill>
              </a:rPr>
              <a:t> Startup Express</a:t>
            </a:r>
            <a:r>
              <a:rPr lang="en-US" dirty="0">
                <a:solidFill>
                  <a:schemeClr val="bg1"/>
                </a:solidFill>
              </a:rPr>
              <a:t> organized by </a:t>
            </a:r>
            <a:r>
              <a:rPr lang="en-US" b="1" dirty="0" err="1">
                <a:solidFill>
                  <a:schemeClr val="bg1"/>
                </a:solidFill>
              </a:rPr>
              <a:t>CrAdLE</a:t>
            </a:r>
            <a:r>
              <a:rPr lang="en-US" dirty="0">
                <a:solidFill>
                  <a:schemeClr val="bg1"/>
                </a:solidFill>
              </a:rPr>
              <a:t> and </a:t>
            </a:r>
            <a:r>
              <a:rPr lang="en-US" b="1" dirty="0">
                <a:solidFill>
                  <a:schemeClr val="bg1"/>
                </a:solidFill>
              </a:rPr>
              <a:t>Radio </a:t>
            </a:r>
            <a:r>
              <a:rPr lang="en-US" b="1" dirty="0" err="1">
                <a:solidFill>
                  <a:schemeClr val="bg1"/>
                </a:solidFill>
              </a:rPr>
              <a:t>Mirchi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Received grant amounts from the likes of </a:t>
            </a:r>
            <a:r>
              <a:rPr lang="en-US" b="1" i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-Hub</a:t>
            </a:r>
            <a:r>
              <a:rPr lang="en-US" dirty="0">
                <a:solidFill>
                  <a:schemeClr val="bg1"/>
                </a:solidFill>
              </a:rPr>
              <a:t> under </a:t>
            </a:r>
            <a:r>
              <a:rPr lang="en-US" b="1" dirty="0">
                <a:solidFill>
                  <a:schemeClr val="bg1"/>
                </a:solidFill>
              </a:rPr>
              <a:t>Startup </a:t>
            </a:r>
            <a:r>
              <a:rPr lang="en-US" b="1" dirty="0" err="1">
                <a:solidFill>
                  <a:schemeClr val="bg1"/>
                </a:solidFill>
              </a:rPr>
              <a:t>Srujan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program.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Received </a:t>
            </a:r>
            <a:r>
              <a:rPr lang="en-US" b="1" dirty="0">
                <a:solidFill>
                  <a:schemeClr val="bg1"/>
                </a:solidFill>
              </a:rPr>
              <a:t>SSIP</a:t>
            </a:r>
            <a:r>
              <a:rPr lang="en-US" dirty="0">
                <a:solidFill>
                  <a:schemeClr val="bg1"/>
                </a:solidFill>
              </a:rPr>
              <a:t> grant from Government of Gujarat.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Winner at </a:t>
            </a:r>
            <a:r>
              <a:rPr lang="en-US" b="1" dirty="0" err="1">
                <a:solidFill>
                  <a:schemeClr val="bg1"/>
                </a:solidFill>
              </a:rPr>
              <a:t>Mera</a:t>
            </a:r>
            <a:r>
              <a:rPr lang="en-US" b="1" dirty="0">
                <a:solidFill>
                  <a:schemeClr val="bg1"/>
                </a:solidFill>
              </a:rPr>
              <a:t> Startup </a:t>
            </a:r>
            <a:r>
              <a:rPr lang="en-US" b="1" dirty="0" err="1">
                <a:solidFill>
                  <a:schemeClr val="bg1"/>
                </a:solidFill>
              </a:rPr>
              <a:t>Mahaan</a:t>
            </a:r>
            <a:r>
              <a:rPr lang="en-US" dirty="0">
                <a:solidFill>
                  <a:schemeClr val="bg1"/>
                </a:solidFill>
              </a:rPr>
              <a:t> at </a:t>
            </a:r>
            <a:r>
              <a:rPr lang="en-US" dirty="0" err="1">
                <a:solidFill>
                  <a:schemeClr val="bg1"/>
                </a:solidFill>
              </a:rPr>
              <a:t>Nirma</a:t>
            </a:r>
            <a:r>
              <a:rPr lang="en-US" dirty="0">
                <a:solidFill>
                  <a:schemeClr val="bg1"/>
                </a:solidFill>
              </a:rPr>
              <a:t> University.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AB97E-2D34-4735-B5A2-13F45A73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7" y="6139959"/>
            <a:ext cx="1339882" cy="576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64CA4-8578-45C1-BAF8-F425C1352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1" y="5639655"/>
            <a:ext cx="1078799" cy="1082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1032124" y="824215"/>
            <a:ext cx="8761413" cy="706964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4" y="2367373"/>
            <a:ext cx="3560373" cy="865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25" y="2367373"/>
            <a:ext cx="6869045" cy="4322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4" y="3452559"/>
            <a:ext cx="451143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Callout 1 (Border and Accent Bar) 30"/>
          <p:cNvSpPr/>
          <p:nvPr/>
        </p:nvSpPr>
        <p:spPr>
          <a:xfrm>
            <a:off x="4745406" y="1378979"/>
            <a:ext cx="6426558" cy="4702691"/>
          </a:xfrm>
          <a:prstGeom prst="accentBorderCallout1">
            <a:avLst>
              <a:gd name="adj1" fmla="val 18522"/>
              <a:gd name="adj2" fmla="val -1416"/>
              <a:gd name="adj3" fmla="val 38482"/>
              <a:gd name="adj4" fmla="val -17386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05037" y="1531082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Anonymity of Users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8214541" y="1531082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U2L chat + Forum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905037" y="2427485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Diary Writing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8214541" y="2427485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Mood Analysis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4927422" y="3325878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Personality Assessment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8236926" y="3323888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Mood Elevating Content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4927422" y="4216311"/>
            <a:ext cx="272782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Store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36926" y="4202506"/>
            <a:ext cx="2690900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AI Assistant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4905037" y="5120674"/>
            <a:ext cx="6000404" cy="81287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Consultations with Experts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905239" y="1531082"/>
            <a:ext cx="11192" cy="349810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4" y="0"/>
            <a:ext cx="3571875" cy="63436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703153" y="468608"/>
            <a:ext cx="6426558" cy="70696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Solution: </a:t>
            </a:r>
            <a:r>
              <a:rPr lang="en-US" sz="2800" b="1" dirty="0">
                <a:solidFill>
                  <a:srgbClr val="7030A0"/>
                </a:solidFill>
              </a:rPr>
              <a:t>BeFriends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0315" y="4216311"/>
            <a:ext cx="1030310" cy="904363"/>
          </a:xfrm>
          <a:prstGeom prst="rect">
            <a:avLst/>
          </a:prstGeom>
          <a:solidFill>
            <a:srgbClr val="E5E4E2"/>
          </a:solidFill>
          <a:ln>
            <a:solidFill>
              <a:srgbClr val="E5E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77D0-96CE-426C-A10F-4502F59CBD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808" y="289022"/>
            <a:ext cx="8761413" cy="708025"/>
          </a:xfrm>
        </p:spPr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How Does It Work?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E53C1-1DEC-42A5-890B-6703A59D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9" y="997047"/>
            <a:ext cx="11884801" cy="5860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3151B-9885-4133-BB6E-ACA3095CC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275290"/>
            <a:ext cx="705119" cy="7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3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534693" y="856361"/>
            <a:ext cx="2793158" cy="314739"/>
          </a:xfrm>
        </p:spPr>
        <p:txBody>
          <a:bodyPr/>
          <a:lstStyle/>
          <a:p>
            <a:r>
              <a:rPr lang="en-US" sz="3200" b="1" dirty="0"/>
              <a:t>TAM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2A7D263-6DA2-448E-903C-58F0B9B2BBDE}"/>
              </a:ext>
            </a:extLst>
          </p:cNvPr>
          <p:cNvSpPr/>
          <p:nvPr/>
        </p:nvSpPr>
        <p:spPr>
          <a:xfrm>
            <a:off x="534693" y="1580219"/>
            <a:ext cx="2173079" cy="101178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~$24.9 </a:t>
            </a:r>
            <a:r>
              <a:rPr lang="en-US" sz="3200" dirty="0" err="1"/>
              <a:t>Bn</a:t>
            </a:r>
            <a:endParaRPr lang="en-US" sz="3200" dirty="0"/>
          </a:p>
          <a:p>
            <a:pPr algn="ctr"/>
            <a:r>
              <a:rPr lang="en-US" sz="2000" dirty="0"/>
              <a:t>2017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CEE97-79C4-480B-A928-658DFD984A05}"/>
              </a:ext>
            </a:extLst>
          </p:cNvPr>
          <p:cNvSpPr txBox="1"/>
          <p:nvPr/>
        </p:nvSpPr>
        <p:spPr>
          <a:xfrm>
            <a:off x="534693" y="1237160"/>
            <a:ext cx="29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</a:t>
            </a:r>
            <a:r>
              <a:rPr lang="en-US" sz="1200" dirty="0">
                <a:solidFill>
                  <a:schemeClr val="bg1"/>
                </a:solidFill>
              </a:rPr>
              <a:t>ompound </a:t>
            </a:r>
            <a:r>
              <a:rPr lang="en-US" sz="1200" b="1" dirty="0">
                <a:solidFill>
                  <a:schemeClr val="bg1"/>
                </a:solidFill>
              </a:rPr>
              <a:t>A</a:t>
            </a:r>
            <a:r>
              <a:rPr lang="en-US" sz="1200" dirty="0">
                <a:solidFill>
                  <a:schemeClr val="bg1"/>
                </a:solidFill>
              </a:rPr>
              <a:t>nnual </a:t>
            </a:r>
            <a:r>
              <a:rPr lang="en-US" sz="1200" b="1" dirty="0">
                <a:solidFill>
                  <a:schemeClr val="bg1"/>
                </a:solidFill>
              </a:rPr>
              <a:t>G</a:t>
            </a:r>
            <a:r>
              <a:rPr lang="en-US" sz="1200" dirty="0">
                <a:solidFill>
                  <a:schemeClr val="bg1"/>
                </a:solidFill>
              </a:rPr>
              <a:t>rowth </a:t>
            </a:r>
            <a:r>
              <a:rPr lang="en-US" sz="1200" b="1" dirty="0">
                <a:solidFill>
                  <a:schemeClr val="bg1"/>
                </a:solidFill>
              </a:rPr>
              <a:t>R</a:t>
            </a:r>
            <a:r>
              <a:rPr lang="en-US" sz="1200" dirty="0">
                <a:solidFill>
                  <a:schemeClr val="bg1"/>
                </a:solidFill>
              </a:rPr>
              <a:t>ate</a:t>
            </a: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9CADE7C5-D2AC-4642-9BA5-84A5F2540517}"/>
              </a:ext>
            </a:extLst>
          </p:cNvPr>
          <p:cNvSpPr/>
          <p:nvPr/>
        </p:nvSpPr>
        <p:spPr>
          <a:xfrm>
            <a:off x="2007465" y="5343190"/>
            <a:ext cx="2581939" cy="101178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~$242 </a:t>
            </a:r>
            <a:r>
              <a:rPr lang="en-US" sz="3200" dirty="0" err="1"/>
              <a:t>Bn</a:t>
            </a:r>
            <a:endParaRPr lang="en-US" sz="3200" dirty="0"/>
          </a:p>
          <a:p>
            <a:pPr algn="ctr"/>
            <a:r>
              <a:rPr lang="en-US" sz="2000" dirty="0"/>
              <a:t>by 2030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4CFEE-A8A2-4643-A73B-9FDF8766766D}"/>
              </a:ext>
            </a:extLst>
          </p:cNvPr>
          <p:cNvSpPr txBox="1"/>
          <p:nvPr/>
        </p:nvSpPr>
        <p:spPr>
          <a:xfrm>
            <a:off x="2234341" y="1008916"/>
            <a:ext cx="294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5.02%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47780-37A5-41AD-8A2B-ECC88526BA19}"/>
              </a:ext>
            </a:extLst>
          </p:cNvPr>
          <p:cNvSpPr txBox="1"/>
          <p:nvPr/>
        </p:nvSpPr>
        <p:spPr>
          <a:xfrm>
            <a:off x="469445" y="2919669"/>
            <a:ext cx="308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People are going through Mental Health Disorders(WHO)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51C59-ADD8-4159-9180-49F0CF971E02}"/>
              </a:ext>
            </a:extLst>
          </p:cNvPr>
          <p:cNvSpPr txBox="1"/>
          <p:nvPr/>
        </p:nvSpPr>
        <p:spPr>
          <a:xfrm>
            <a:off x="469448" y="3714215"/>
            <a:ext cx="308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People are suffering from Depression </a:t>
            </a:r>
          </a:p>
          <a:p>
            <a:r>
              <a:rPr lang="en-US" sz="1200" dirty="0">
                <a:solidFill>
                  <a:schemeClr val="bg1"/>
                </a:solidFill>
              </a:rPr>
              <a:t>(WHO)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4CEB2-7160-4C92-B8D8-937095E982D8}"/>
              </a:ext>
            </a:extLst>
          </p:cNvPr>
          <p:cNvSpPr txBox="1"/>
          <p:nvPr/>
        </p:nvSpPr>
        <p:spPr>
          <a:xfrm>
            <a:off x="469447" y="4598984"/>
            <a:ext cx="308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People are suffering from Anxiety Disorders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(WHO)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924DB-AA50-4FF3-BF59-FC06FC196402}"/>
              </a:ext>
            </a:extLst>
          </p:cNvPr>
          <p:cNvSpPr txBox="1"/>
          <p:nvPr/>
        </p:nvSpPr>
        <p:spPr>
          <a:xfrm>
            <a:off x="2534968" y="2863743"/>
            <a:ext cx="294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792</a:t>
            </a:r>
            <a:r>
              <a:rPr lang="en-US" sz="2400" dirty="0">
                <a:solidFill>
                  <a:schemeClr val="bg1"/>
                </a:solidFill>
              </a:rPr>
              <a:t>Mn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DD655-AAA8-4812-B60E-CFC3091439CF}"/>
              </a:ext>
            </a:extLst>
          </p:cNvPr>
          <p:cNvSpPr txBox="1"/>
          <p:nvPr/>
        </p:nvSpPr>
        <p:spPr>
          <a:xfrm>
            <a:off x="2534970" y="3731407"/>
            <a:ext cx="294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322</a:t>
            </a:r>
            <a:r>
              <a:rPr lang="en-US" sz="2400" dirty="0">
                <a:solidFill>
                  <a:schemeClr val="bg1"/>
                </a:solidFill>
              </a:rPr>
              <a:t>Mn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A91589-9EF9-46D1-A45C-7C86BF0A01D1}"/>
              </a:ext>
            </a:extLst>
          </p:cNvPr>
          <p:cNvSpPr txBox="1"/>
          <p:nvPr/>
        </p:nvSpPr>
        <p:spPr>
          <a:xfrm>
            <a:off x="2534968" y="4644193"/>
            <a:ext cx="294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284</a:t>
            </a:r>
            <a:r>
              <a:rPr lang="en-US" sz="2400" dirty="0">
                <a:solidFill>
                  <a:schemeClr val="bg1"/>
                </a:solidFill>
              </a:rPr>
              <a:t>Mn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2081B78-A64A-4E0B-BEA3-C788247AE6D7}"/>
              </a:ext>
            </a:extLst>
          </p:cNvPr>
          <p:cNvSpPr txBox="1">
            <a:spLocks/>
          </p:cNvSpPr>
          <p:nvPr/>
        </p:nvSpPr>
        <p:spPr bwMode="gray">
          <a:xfrm>
            <a:off x="9380571" y="886206"/>
            <a:ext cx="2793158" cy="3147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7030A0"/>
                </a:solidFill>
              </a:rPr>
              <a:t>SAM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46E5C-238B-47E4-A4BF-D02F8A86F687}"/>
              </a:ext>
            </a:extLst>
          </p:cNvPr>
          <p:cNvSpPr txBox="1"/>
          <p:nvPr/>
        </p:nvSpPr>
        <p:spPr>
          <a:xfrm>
            <a:off x="4898855" y="1237160"/>
            <a:ext cx="294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</a:t>
            </a:r>
            <a:r>
              <a:rPr lang="en-US" sz="1200" dirty="0"/>
              <a:t>ompound </a:t>
            </a:r>
            <a:r>
              <a:rPr lang="en-US" sz="1200" b="1" dirty="0"/>
              <a:t>A</a:t>
            </a:r>
            <a:r>
              <a:rPr lang="en-US" sz="1200" dirty="0"/>
              <a:t>nnual </a:t>
            </a:r>
            <a:r>
              <a:rPr lang="en-US" sz="1200" b="1" dirty="0"/>
              <a:t>G</a:t>
            </a:r>
            <a:r>
              <a:rPr lang="en-US" sz="1200" dirty="0"/>
              <a:t>rowth </a:t>
            </a:r>
            <a:r>
              <a:rPr lang="en-US" sz="1200" b="1" dirty="0"/>
              <a:t>R</a:t>
            </a:r>
            <a:r>
              <a:rPr lang="en-US" sz="1200" dirty="0"/>
              <a:t>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4155B-3F5C-4911-9565-63EF261F6954}"/>
              </a:ext>
            </a:extLst>
          </p:cNvPr>
          <p:cNvSpPr txBox="1"/>
          <p:nvPr/>
        </p:nvSpPr>
        <p:spPr>
          <a:xfrm>
            <a:off x="6587413" y="1008916"/>
            <a:ext cx="294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13.4%</a:t>
            </a:r>
            <a:endParaRPr lang="en-US" sz="3200" dirty="0"/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AC66373B-668D-4ECE-83DD-26C1E3A42B90}"/>
              </a:ext>
            </a:extLst>
          </p:cNvPr>
          <p:cNvSpPr/>
          <p:nvPr/>
        </p:nvSpPr>
        <p:spPr>
          <a:xfrm>
            <a:off x="8647956" y="1632959"/>
            <a:ext cx="3231987" cy="101178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~$1.6 </a:t>
            </a:r>
            <a:r>
              <a:rPr lang="en-US" sz="3200" dirty="0" err="1"/>
              <a:t>Bn</a:t>
            </a:r>
            <a:endParaRPr lang="en-US" sz="3200" dirty="0"/>
          </a:p>
          <a:p>
            <a:pPr algn="ctr"/>
            <a:r>
              <a:rPr lang="en-US" sz="2000" dirty="0"/>
              <a:t>in 2019</a:t>
            </a:r>
            <a:endParaRPr 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B6EA1B70-C4CE-49BF-AC54-7565F783BC4A}"/>
              </a:ext>
            </a:extLst>
          </p:cNvPr>
          <p:cNvSpPr/>
          <p:nvPr/>
        </p:nvSpPr>
        <p:spPr>
          <a:xfrm>
            <a:off x="6816177" y="5345452"/>
            <a:ext cx="3231987" cy="101178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~$2.57 </a:t>
            </a:r>
            <a:r>
              <a:rPr lang="en-US" sz="3200" dirty="0" err="1"/>
              <a:t>Bn</a:t>
            </a:r>
            <a:endParaRPr lang="en-US" sz="3200" dirty="0"/>
          </a:p>
          <a:p>
            <a:pPr algn="ctr"/>
            <a:r>
              <a:rPr lang="en-US" sz="2000" dirty="0"/>
              <a:t>by 2023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74616B-37E5-442D-89BA-9D4C8C0C6203}"/>
              </a:ext>
            </a:extLst>
          </p:cNvPr>
          <p:cNvSpPr txBox="1"/>
          <p:nvPr/>
        </p:nvSpPr>
        <p:spPr>
          <a:xfrm>
            <a:off x="6371627" y="3735671"/>
            <a:ext cx="206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People in India attempt suicide, DAILY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D6743-C105-4AC2-BB21-C38295B16DDE}"/>
              </a:ext>
            </a:extLst>
          </p:cNvPr>
          <p:cNvSpPr txBox="1"/>
          <p:nvPr/>
        </p:nvSpPr>
        <p:spPr>
          <a:xfrm>
            <a:off x="6369041" y="2923814"/>
            <a:ext cx="210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People need active intervention</a:t>
            </a:r>
          </a:p>
          <a:p>
            <a:r>
              <a:rPr lang="en-US" sz="1200" dirty="0"/>
              <a:t>(WHO)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011A7F-B703-4826-B4BC-A6DA103D94DF}"/>
              </a:ext>
            </a:extLst>
          </p:cNvPr>
          <p:cNvSpPr txBox="1"/>
          <p:nvPr/>
        </p:nvSpPr>
        <p:spPr>
          <a:xfrm>
            <a:off x="8473442" y="2863743"/>
            <a:ext cx="278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Employees of Corporate Sector Suffer</a:t>
            </a:r>
          </a:p>
          <a:p>
            <a:r>
              <a:rPr lang="en-US" sz="1200" dirty="0"/>
              <a:t>(Diplomat)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0A6C5E-DA7B-4995-9AF6-82450B4B38EB}"/>
              </a:ext>
            </a:extLst>
          </p:cNvPr>
          <p:cNvSpPr txBox="1"/>
          <p:nvPr/>
        </p:nvSpPr>
        <p:spPr>
          <a:xfrm>
            <a:off x="8473442" y="3887012"/>
            <a:ext cx="340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Indians Suffer from different stages of Depression</a:t>
            </a:r>
          </a:p>
          <a:p>
            <a:r>
              <a:rPr lang="en-US" sz="1200" dirty="0"/>
              <a:t>(Diplomat)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D0B508-79F8-4F48-B98B-0C83C8247F8B}"/>
              </a:ext>
            </a:extLst>
          </p:cNvPr>
          <p:cNvSpPr txBox="1"/>
          <p:nvPr/>
        </p:nvSpPr>
        <p:spPr>
          <a:xfrm>
            <a:off x="6369041" y="4362862"/>
            <a:ext cx="210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Increase in </a:t>
            </a:r>
            <a:r>
              <a:rPr lang="en-US" sz="1200" b="1" dirty="0"/>
              <a:t>Mental Health</a:t>
            </a:r>
            <a:r>
              <a:rPr lang="en-US" sz="1200" dirty="0"/>
              <a:t> Keywords Searches in Last Year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6B9F0-0773-4652-84E1-7C7947177C99}"/>
              </a:ext>
            </a:extLst>
          </p:cNvPr>
          <p:cNvSpPr txBox="1"/>
          <p:nvPr/>
        </p:nvSpPr>
        <p:spPr>
          <a:xfrm>
            <a:off x="5114641" y="2826027"/>
            <a:ext cx="147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150</a:t>
            </a:r>
            <a:r>
              <a:rPr lang="en-US" sz="2400" dirty="0"/>
              <a:t>Mn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8B1573-4749-437E-9E6F-4D5F34F3C46A}"/>
              </a:ext>
            </a:extLst>
          </p:cNvPr>
          <p:cNvSpPr txBox="1"/>
          <p:nvPr/>
        </p:nvSpPr>
        <p:spPr>
          <a:xfrm>
            <a:off x="5179886" y="3594625"/>
            <a:ext cx="136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~</a:t>
            </a:r>
            <a:r>
              <a:rPr lang="en-US" sz="3200" dirty="0"/>
              <a:t>371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5FB596-FC22-40E7-93EB-65E0E75B2D1D}"/>
              </a:ext>
            </a:extLst>
          </p:cNvPr>
          <p:cNvSpPr txBox="1"/>
          <p:nvPr/>
        </p:nvSpPr>
        <p:spPr>
          <a:xfrm>
            <a:off x="5114641" y="4325507"/>
            <a:ext cx="136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667</a:t>
            </a:r>
            <a:r>
              <a:rPr lang="en-US" sz="2400" dirty="0"/>
              <a:t>%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4576F7-C273-4A95-BC54-507BB908633A}"/>
              </a:ext>
            </a:extLst>
          </p:cNvPr>
          <p:cNvSpPr txBox="1"/>
          <p:nvPr/>
        </p:nvSpPr>
        <p:spPr>
          <a:xfrm>
            <a:off x="10262007" y="3217686"/>
            <a:ext cx="136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42.5</a:t>
            </a:r>
            <a:r>
              <a:rPr lang="en-US" sz="2400" dirty="0"/>
              <a:t>%</a:t>
            </a:r>
            <a:endParaRPr lang="en-US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EF2FAF-CB3C-437C-912D-009ABB5A249D}"/>
              </a:ext>
            </a:extLst>
          </p:cNvPr>
          <p:cNvSpPr txBox="1"/>
          <p:nvPr/>
        </p:nvSpPr>
        <p:spPr>
          <a:xfrm>
            <a:off x="10262007" y="4240955"/>
            <a:ext cx="136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&gt;</a:t>
            </a:r>
            <a:r>
              <a:rPr lang="en-US" sz="3200" dirty="0"/>
              <a:t>43</a:t>
            </a:r>
            <a:r>
              <a:rPr lang="en-US" sz="2400" dirty="0"/>
              <a:t>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835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83545"/>
              </p:ext>
            </p:extLst>
          </p:nvPr>
        </p:nvGraphicFramePr>
        <p:xfrm>
          <a:off x="1000898" y="2236571"/>
          <a:ext cx="10589740" cy="44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2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Anonymity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 Need to Reveal Identity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Fear of Vulnerability; No Judgement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User-to-Listener Chat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bots;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No charges for chatting with a Listener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Safe</a:t>
                      </a:r>
                      <a:r>
                        <a:rPr lang="en-US" baseline="0" dirty="0"/>
                        <a:t> and Comfortable Chat Platform instead of Video Call/Call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2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Diary Writing + Mood Analysis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Track record for user’s emotional well being</a:t>
                      </a:r>
                    </a:p>
                    <a:p>
                      <a:r>
                        <a:rPr lang="en-US" b="0" dirty="0"/>
                        <a:t>Helpful</a:t>
                      </a:r>
                      <a:r>
                        <a:rPr lang="en-US" b="0" baseline="0" dirty="0"/>
                        <a:t> in Counseling</a:t>
                      </a: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Analytical Based Counseling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Personality Trait Report based on Handwriting, before the Consultation which saves time and money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2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Mood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Elevating Content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Instant</a:t>
                      </a:r>
                      <a:r>
                        <a:rPr lang="en-US" baseline="0" dirty="0"/>
                        <a:t> Help to Try and Make you </a:t>
                      </a:r>
                      <a:r>
                        <a:rPr lang="en-US" b="1" baseline="0" dirty="0"/>
                        <a:t>Smile </a:t>
                      </a:r>
                      <a:r>
                        <a:rPr lang="en-US" b="0" baseline="0" dirty="0"/>
                        <a:t>and uplifting your mood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Store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</a:t>
                      </a:r>
                      <a:r>
                        <a:rPr lang="en-US" baseline="0" dirty="0"/>
                        <a:t> Help Materials on your finger tips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AI Assistant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</a:t>
                      </a:r>
                      <a:r>
                        <a:rPr lang="en-US" dirty="0"/>
                        <a:t>Friends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T</a:t>
                      </a:r>
                      <a:r>
                        <a:rPr lang="en-US" baseline="0" dirty="0"/>
                        <a:t>echnical </a:t>
                      </a:r>
                      <a:r>
                        <a:rPr lang="en-US" b="1" baseline="0" dirty="0"/>
                        <a:t>A</a:t>
                      </a:r>
                      <a:r>
                        <a:rPr lang="en-US" baseline="0" dirty="0"/>
                        <a:t>ssistant at your Service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82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1154954" y="740836"/>
            <a:ext cx="8761413" cy="706964"/>
          </a:xfrm>
        </p:spPr>
        <p:txBody>
          <a:bodyPr/>
          <a:lstStyle/>
          <a:p>
            <a:r>
              <a:rPr lang="en-US" dirty="0"/>
              <a:t>Competitors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88995"/>
              </p:ext>
            </p:extLst>
          </p:nvPr>
        </p:nvGraphicFramePr>
        <p:xfrm>
          <a:off x="1154954" y="1678674"/>
          <a:ext cx="9974756" cy="4985484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48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6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Features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BeFriends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YourDost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TalkToAngel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7Cups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Innerhour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Aurum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Anonymity of the user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 ✔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Emotion and Mood</a:t>
                      </a:r>
                      <a:r>
                        <a:rPr lang="en-US" sz="1100" baseline="0" dirty="0">
                          <a:effectLst/>
                        </a:rPr>
                        <a:t> Analysis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Friendly Listeners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✔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en-US" sz="1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Based Counseling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✔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7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Expert Consultancy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✔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4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r>
                        <a:rPr lang="en-US" sz="11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Elevating Content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✔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(Blogs)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(Blogs)</a:t>
                      </a:r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(Blogs)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4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Help Materials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(Videos)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✔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(Videos)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0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89" y="2576312"/>
            <a:ext cx="2609850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54953" y="2171655"/>
            <a:ext cx="2691683" cy="965916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Premium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154954" y="5287551"/>
            <a:ext cx="2691683" cy="965916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Commission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49086" y="5045037"/>
            <a:ext cx="3348356" cy="1027092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Store</a:t>
            </a:r>
            <a:endParaRPr lang="en-US" dirty="0"/>
          </a:p>
        </p:txBody>
      </p:sp>
      <p:cxnSp>
        <p:nvCxnSpPr>
          <p:cNvPr id="14" name="Curved Connector 13"/>
          <p:cNvCxnSpPr>
            <a:stCxn id="7" idx="3"/>
            <a:endCxn id="6" idx="1"/>
          </p:cNvCxnSpPr>
          <p:nvPr/>
        </p:nvCxnSpPr>
        <p:spPr>
          <a:xfrm>
            <a:off x="3846636" y="2654613"/>
            <a:ext cx="995953" cy="155999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8" idx="0"/>
          </p:cNvCxnSpPr>
          <p:nvPr/>
        </p:nvCxnSpPr>
        <p:spPr>
          <a:xfrm rot="5400000" flipH="1" flipV="1">
            <a:off x="3253097" y="3698060"/>
            <a:ext cx="837190" cy="2341793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0"/>
          </p:cNvCxnSpPr>
          <p:nvPr/>
        </p:nvCxnSpPr>
        <p:spPr>
          <a:xfrm rot="16200000" flipV="1">
            <a:off x="7850182" y="3271954"/>
            <a:ext cx="978794" cy="2567371"/>
          </a:xfrm>
          <a:prstGeom prst="curved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024884" y="2215039"/>
            <a:ext cx="3348356" cy="1027092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Ads</a:t>
            </a:r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6905768" y="3039151"/>
            <a:ext cx="1119116" cy="795869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4953" y="3146089"/>
            <a:ext cx="300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Monthly Counseling Session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952" y="6287573"/>
            <a:ext cx="26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20% of the Fees from the Counselor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9086" y="6072129"/>
            <a:ext cx="3542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Online Store for Self Help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Aroma Therapy Blends and Diffusers</a:t>
            </a:r>
          </a:p>
        </p:txBody>
      </p:sp>
    </p:spTree>
    <p:extLst>
      <p:ext uri="{BB962C8B-B14F-4D97-AF65-F5344CB8AC3E}">
        <p14:creationId xmlns:p14="http://schemas.microsoft.com/office/powerpoint/2010/main" val="122968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91" y="454192"/>
            <a:ext cx="705119" cy="705119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1154954" y="2372497"/>
            <a:ext cx="10188549" cy="3880022"/>
          </a:xfrm>
          <a:prstGeom prst="curvedConnector3">
            <a:avLst>
              <a:gd name="adj1" fmla="val 48387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54954" y="2289291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4752" y="2462875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Idea Inception</a:t>
            </a:r>
          </a:p>
          <a:p>
            <a:pPr algn="ctr"/>
            <a:r>
              <a:rPr lang="en-US" sz="1100" dirty="0"/>
              <a:t>Nov18</a:t>
            </a:r>
          </a:p>
        </p:txBody>
      </p:sp>
      <p:sp>
        <p:nvSpPr>
          <p:cNvPr id="30" name="Oval 29"/>
          <p:cNvSpPr/>
          <p:nvPr/>
        </p:nvSpPr>
        <p:spPr>
          <a:xfrm>
            <a:off x="2002046" y="2352269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81236" y="2050685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Incorporated</a:t>
            </a:r>
          </a:p>
          <a:p>
            <a:pPr algn="ctr"/>
            <a:r>
              <a:rPr lang="en-US" sz="1100" dirty="0"/>
              <a:t>Dec18</a:t>
            </a:r>
          </a:p>
        </p:txBody>
      </p:sp>
      <p:sp>
        <p:nvSpPr>
          <p:cNvPr id="32" name="Oval 31"/>
          <p:cNvSpPr/>
          <p:nvPr/>
        </p:nvSpPr>
        <p:spPr>
          <a:xfrm>
            <a:off x="2768433" y="2434930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26164" y="2590648"/>
            <a:ext cx="801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Pilot App</a:t>
            </a:r>
          </a:p>
          <a:p>
            <a:pPr algn="ctr"/>
            <a:r>
              <a:rPr lang="en-US" sz="1100" dirty="0"/>
              <a:t>Jan19</a:t>
            </a:r>
          </a:p>
        </p:txBody>
      </p:sp>
      <p:sp>
        <p:nvSpPr>
          <p:cNvPr id="34" name="Oval 33"/>
          <p:cNvSpPr/>
          <p:nvPr/>
        </p:nvSpPr>
        <p:spPr>
          <a:xfrm>
            <a:off x="3526077" y="2600251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444594" y="2209951"/>
            <a:ext cx="5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Team</a:t>
            </a:r>
          </a:p>
          <a:p>
            <a:pPr algn="ctr"/>
            <a:r>
              <a:rPr lang="en-US" sz="1100" dirty="0"/>
              <a:t>Apr19</a:t>
            </a:r>
          </a:p>
        </p:txBody>
      </p:sp>
      <p:sp>
        <p:nvSpPr>
          <p:cNvPr id="36" name="Oval 35"/>
          <p:cNvSpPr/>
          <p:nvPr/>
        </p:nvSpPr>
        <p:spPr>
          <a:xfrm>
            <a:off x="4200202" y="2802744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11636" y="2973928"/>
            <a:ext cx="7296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Website</a:t>
            </a:r>
          </a:p>
          <a:p>
            <a:pPr algn="ctr"/>
            <a:r>
              <a:rPr lang="en-US" sz="1100" dirty="0"/>
              <a:t>Launch</a:t>
            </a:r>
          </a:p>
          <a:p>
            <a:pPr algn="ctr"/>
            <a:r>
              <a:rPr lang="en-US" sz="1100" dirty="0"/>
              <a:t>Dec19</a:t>
            </a:r>
          </a:p>
        </p:txBody>
      </p:sp>
      <p:sp>
        <p:nvSpPr>
          <p:cNvPr id="38" name="Oval 37"/>
          <p:cNvSpPr/>
          <p:nvPr/>
        </p:nvSpPr>
        <p:spPr>
          <a:xfrm>
            <a:off x="5383107" y="3351779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97609" y="2956933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App Launch</a:t>
            </a:r>
          </a:p>
          <a:p>
            <a:pPr algn="ctr"/>
            <a:r>
              <a:rPr lang="en-US" sz="1100" dirty="0"/>
              <a:t>July20</a:t>
            </a:r>
          </a:p>
        </p:txBody>
      </p:sp>
      <p:sp>
        <p:nvSpPr>
          <p:cNvPr id="40" name="Oval 39"/>
          <p:cNvSpPr/>
          <p:nvPr/>
        </p:nvSpPr>
        <p:spPr>
          <a:xfrm>
            <a:off x="6022796" y="4237684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29539" y="4146068"/>
            <a:ext cx="9460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Incubated </a:t>
            </a:r>
          </a:p>
          <a:p>
            <a:pPr algn="ctr"/>
            <a:r>
              <a:rPr lang="en-US" sz="1100" dirty="0"/>
              <a:t>at MSU</a:t>
            </a:r>
          </a:p>
          <a:p>
            <a:pPr algn="ctr"/>
            <a:r>
              <a:rPr lang="en-US" sz="1100" dirty="0"/>
              <a:t>Dec20</a:t>
            </a:r>
          </a:p>
        </p:txBody>
      </p:sp>
      <p:sp>
        <p:nvSpPr>
          <p:cNvPr id="42" name="Oval 41"/>
          <p:cNvSpPr/>
          <p:nvPr/>
        </p:nvSpPr>
        <p:spPr>
          <a:xfrm>
            <a:off x="4901369" y="3074486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99799" y="2508764"/>
            <a:ext cx="10358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Roping in</a:t>
            </a:r>
          </a:p>
          <a:p>
            <a:pPr algn="ctr"/>
            <a:r>
              <a:rPr lang="en-US" sz="1100" dirty="0"/>
              <a:t>Professionals</a:t>
            </a:r>
          </a:p>
          <a:p>
            <a:pPr algn="ctr"/>
            <a:r>
              <a:rPr lang="en-US" sz="1100" dirty="0"/>
              <a:t>Feb20</a:t>
            </a:r>
          </a:p>
        </p:txBody>
      </p:sp>
      <p:sp>
        <p:nvSpPr>
          <p:cNvPr id="44" name="Oval 43"/>
          <p:cNvSpPr/>
          <p:nvPr/>
        </p:nvSpPr>
        <p:spPr>
          <a:xfrm>
            <a:off x="6244570" y="4746232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320846" y="4246745"/>
            <a:ext cx="7553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Real Life</a:t>
            </a:r>
          </a:p>
          <a:p>
            <a:pPr algn="ctr"/>
            <a:r>
              <a:rPr lang="en-US" sz="1100" dirty="0"/>
              <a:t>Warriors</a:t>
            </a:r>
          </a:p>
          <a:p>
            <a:pPr algn="ctr"/>
            <a:r>
              <a:rPr lang="en-US" sz="1100" dirty="0"/>
              <a:t>Mar21</a:t>
            </a:r>
          </a:p>
        </p:txBody>
      </p:sp>
      <p:sp>
        <p:nvSpPr>
          <p:cNvPr id="58" name="Oval 57"/>
          <p:cNvSpPr/>
          <p:nvPr/>
        </p:nvSpPr>
        <p:spPr>
          <a:xfrm>
            <a:off x="6760582" y="5158357"/>
            <a:ext cx="152553" cy="165321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742473" y="4937422"/>
            <a:ext cx="534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</p:txBody>
      </p:sp>
      <p:sp>
        <p:nvSpPr>
          <p:cNvPr id="61" name="Oval 60"/>
          <p:cNvSpPr/>
          <p:nvPr/>
        </p:nvSpPr>
        <p:spPr>
          <a:xfrm>
            <a:off x="7648453" y="5558393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22268" y="5015716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Setting up </a:t>
            </a:r>
          </a:p>
          <a:p>
            <a:pPr algn="ctr"/>
            <a:r>
              <a:rPr lang="en-US" sz="1100" dirty="0"/>
              <a:t>E-Com Store</a:t>
            </a:r>
          </a:p>
          <a:p>
            <a:pPr algn="ctr"/>
            <a:r>
              <a:rPr lang="en-US" sz="1100" dirty="0"/>
              <a:t>Sep21</a:t>
            </a:r>
          </a:p>
        </p:txBody>
      </p:sp>
      <p:sp>
        <p:nvSpPr>
          <p:cNvPr id="63" name="Oval 62"/>
          <p:cNvSpPr/>
          <p:nvPr/>
        </p:nvSpPr>
        <p:spPr>
          <a:xfrm>
            <a:off x="8356685" y="5784404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900478" y="5971694"/>
            <a:ext cx="11272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Product </a:t>
            </a:r>
          </a:p>
          <a:p>
            <a:pPr algn="ctr"/>
            <a:r>
              <a:rPr lang="en-US" sz="1100" dirty="0"/>
              <a:t>Development</a:t>
            </a:r>
          </a:p>
          <a:p>
            <a:pPr algn="ctr"/>
            <a:r>
              <a:rPr lang="en-US" sz="1100" dirty="0"/>
              <a:t>Sep21</a:t>
            </a:r>
          </a:p>
        </p:txBody>
      </p:sp>
      <p:sp>
        <p:nvSpPr>
          <p:cNvPr id="65" name="Oval 64"/>
          <p:cNvSpPr/>
          <p:nvPr/>
        </p:nvSpPr>
        <p:spPr>
          <a:xfrm>
            <a:off x="9166778" y="5971008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835185" y="5315798"/>
            <a:ext cx="8162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Market </a:t>
            </a:r>
          </a:p>
          <a:p>
            <a:pPr algn="ctr"/>
            <a:r>
              <a:rPr lang="en-US" sz="1100" dirty="0"/>
              <a:t>Presence</a:t>
            </a:r>
          </a:p>
          <a:p>
            <a:pPr algn="ctr"/>
            <a:r>
              <a:rPr lang="en-US" sz="1100" dirty="0"/>
              <a:t>Feb22</a:t>
            </a:r>
          </a:p>
        </p:txBody>
      </p:sp>
      <p:sp>
        <p:nvSpPr>
          <p:cNvPr id="67" name="Oval 66"/>
          <p:cNvSpPr/>
          <p:nvPr/>
        </p:nvSpPr>
        <p:spPr>
          <a:xfrm>
            <a:off x="9959887" y="6099515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9472547" y="6286488"/>
            <a:ext cx="11272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Robot Pet </a:t>
            </a:r>
          </a:p>
          <a:p>
            <a:pPr algn="ctr"/>
            <a:r>
              <a:rPr lang="en-US" sz="1100" dirty="0"/>
              <a:t>Development</a:t>
            </a:r>
          </a:p>
          <a:p>
            <a:pPr algn="ctr"/>
            <a:r>
              <a:rPr lang="en-US" sz="1100" dirty="0"/>
              <a:t>March22</a:t>
            </a:r>
          </a:p>
        </p:txBody>
      </p:sp>
      <p:sp>
        <p:nvSpPr>
          <p:cNvPr id="69" name="Oval 68"/>
          <p:cNvSpPr/>
          <p:nvPr/>
        </p:nvSpPr>
        <p:spPr>
          <a:xfrm>
            <a:off x="11006440" y="6184493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790810" y="5584329"/>
            <a:ext cx="583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B2B</a:t>
            </a:r>
          </a:p>
          <a:p>
            <a:pPr algn="ctr"/>
            <a:r>
              <a:rPr lang="en-US" sz="1100" dirty="0"/>
              <a:t>Apr22</a:t>
            </a:r>
          </a:p>
        </p:txBody>
      </p:sp>
      <p:sp>
        <p:nvSpPr>
          <p:cNvPr id="71" name="Oval 70"/>
          <p:cNvSpPr/>
          <p:nvPr/>
        </p:nvSpPr>
        <p:spPr>
          <a:xfrm>
            <a:off x="5786230" y="3697620"/>
            <a:ext cx="152553" cy="1653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913134" y="3442877"/>
            <a:ext cx="14798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Conducted </a:t>
            </a:r>
          </a:p>
          <a:p>
            <a:pPr algn="ctr"/>
            <a:r>
              <a:rPr lang="en-US" sz="1100" dirty="0"/>
              <a:t>Webinars and Talks</a:t>
            </a:r>
          </a:p>
          <a:p>
            <a:pPr algn="ctr"/>
            <a:r>
              <a:rPr lang="en-US" sz="1100" dirty="0"/>
              <a:t>Sept20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D538C29-9641-43EE-8B7B-7B5FAB8F855E}"/>
              </a:ext>
            </a:extLst>
          </p:cNvPr>
          <p:cNvSpPr txBox="1">
            <a:spLocks/>
          </p:cNvSpPr>
          <p:nvPr/>
        </p:nvSpPr>
        <p:spPr bwMode="gray">
          <a:xfrm>
            <a:off x="427878" y="5491367"/>
            <a:ext cx="5904635" cy="120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7030A0"/>
                </a:solidFill>
              </a:rPr>
              <a:t>Our Mission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cap="none" dirty="0">
                <a:solidFill>
                  <a:schemeClr val="tx1"/>
                </a:solidFill>
              </a:rPr>
              <a:t>To Provide Support To People Struggling Through Their Lives, Ensuring Well-being Of Our Users, And Help Them Develop Themselves.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CA9020E-FBEC-4FFF-A2FC-66A0422C0D92}"/>
              </a:ext>
            </a:extLst>
          </p:cNvPr>
          <p:cNvSpPr txBox="1">
            <a:spLocks/>
          </p:cNvSpPr>
          <p:nvPr/>
        </p:nvSpPr>
        <p:spPr bwMode="gray">
          <a:xfrm>
            <a:off x="7986167" y="2303904"/>
            <a:ext cx="3993242" cy="12023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7030A0"/>
                </a:solidFill>
              </a:rPr>
              <a:t>Our Vision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cap="none" dirty="0">
                <a:solidFill>
                  <a:schemeClr val="tx1"/>
                </a:solidFill>
              </a:rPr>
              <a:t>A World Where Talking About Mental Health Is Not Frowned Upon Or Taken Lightly.</a:t>
            </a:r>
            <a:endParaRPr lang="en-US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82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12700</TotalTime>
  <Words>1011</Words>
  <Application>Microsoft Office PowerPoint</Application>
  <PresentationFormat>Widescreen</PresentationFormat>
  <Paragraphs>335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Alegreya</vt:lpstr>
      <vt:lpstr>Arial</vt:lpstr>
      <vt:lpstr>Calibri</vt:lpstr>
      <vt:lpstr>Century Gothic</vt:lpstr>
      <vt:lpstr>Wingdings</vt:lpstr>
      <vt:lpstr>Wingdings 3</vt:lpstr>
      <vt:lpstr>Ion Boardroom</vt:lpstr>
      <vt:lpstr>BeFriends</vt:lpstr>
      <vt:lpstr>Problem</vt:lpstr>
      <vt:lpstr>Solution: BeFriends</vt:lpstr>
      <vt:lpstr>How Does It Work?</vt:lpstr>
      <vt:lpstr>TAM</vt:lpstr>
      <vt:lpstr>Value Proposition</vt:lpstr>
      <vt:lpstr>Competitors</vt:lpstr>
      <vt:lpstr>Revenue Model</vt:lpstr>
      <vt:lpstr>Roadmap</vt:lpstr>
      <vt:lpstr>In Numbers</vt:lpstr>
      <vt:lpstr>Investment</vt:lpstr>
      <vt:lpstr>Unit Economics</vt:lpstr>
      <vt:lpstr>Revenue Projections</vt:lpstr>
      <vt:lpstr>Mentors</vt:lpstr>
      <vt:lpstr>Go To Market 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Befriends</dc:title>
  <dc:creator>Axel Blaze</dc:creator>
  <cp:lastModifiedBy>Hakimuddin Vohra</cp:lastModifiedBy>
  <cp:revision>242</cp:revision>
  <dcterms:created xsi:type="dcterms:W3CDTF">2018-03-04T11:41:12Z</dcterms:created>
  <dcterms:modified xsi:type="dcterms:W3CDTF">2021-12-04T06:04:01Z</dcterms:modified>
</cp:coreProperties>
</file>